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>
        <p:scale>
          <a:sx n="99" d="100"/>
          <a:sy n="99" d="100"/>
        </p:scale>
        <p:origin x="52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92" y="1655804"/>
            <a:ext cx="11368216" cy="1902941"/>
          </a:xfrm>
        </p:spPr>
        <p:txBody>
          <a:bodyPr/>
          <a:lstStyle/>
          <a:p>
            <a:pPr algn="r"/>
            <a:r>
              <a:rPr lang="en-US" dirty="0" smtClean="0"/>
              <a:t>Securitized banking and run on repo</a:t>
            </a:r>
            <a:br>
              <a:rPr lang="en-US" dirty="0" smtClean="0"/>
            </a:br>
            <a:r>
              <a:rPr lang="en-US" sz="2000" dirty="0" smtClean="0"/>
              <a:t>-Gary Gorton, </a:t>
            </a:r>
            <a:r>
              <a:rPr lang="en-US" sz="2000" dirty="0" err="1" smtClean="0"/>
              <a:t>andrew</a:t>
            </a:r>
            <a:r>
              <a:rPr lang="en-US" sz="2000" dirty="0" smtClean="0"/>
              <a:t> </a:t>
            </a:r>
            <a:r>
              <a:rPr lang="en-US" sz="2000" dirty="0" err="1" smtClean="0"/>
              <a:t>metrick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9984" y="4747960"/>
            <a:ext cx="6801612" cy="1239894"/>
          </a:xfrm>
        </p:spPr>
        <p:txBody>
          <a:bodyPr/>
          <a:lstStyle/>
          <a:p>
            <a:r>
              <a:rPr lang="en-US" dirty="0" smtClean="0"/>
              <a:t>Topic in Quantitative Finance</a:t>
            </a:r>
          </a:p>
          <a:p>
            <a:pPr algn="r"/>
            <a:r>
              <a:rPr lang="en-US" dirty="0" smtClean="0"/>
              <a:t>-</a:t>
            </a:r>
            <a:r>
              <a:rPr lang="en-US" dirty="0" err="1" smtClean="0"/>
              <a:t>Jing’ai</a:t>
            </a:r>
            <a:r>
              <a:rPr lang="en-US" dirty="0" smtClean="0"/>
              <a:t>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0015" y="210428"/>
            <a:ext cx="5326734" cy="643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757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400"/>
              <a:t>Securitization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23757" y="2858703"/>
            <a:ext cx="4475892" cy="30425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SPV: for a special, limited, purpose by another entity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ABS: a bond that is backed by the cash flows from a pool of special assets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CDO: a SPV that buys a portfolio of fixed income assets and finances the purchase of the portfolio via issuing different tranches of risk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repo market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Meet short-term liquidity needs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Market is very large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36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Institutional background</a:t>
            </a:r>
          </a:p>
          <a:p>
            <a:r>
              <a:rPr lang="en-US" sz="2400" b="1" u="sng" dirty="0" smtClean="0"/>
              <a:t>State variables</a:t>
            </a:r>
          </a:p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Empirical tests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9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Subprime fundamentals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abx</a:t>
            </a:r>
            <a:r>
              <a:rPr lang="en-US" sz="2400" dirty="0" smtClean="0"/>
              <a:t> indices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ABX index is a credit derivative that references 20 equally weighted subprime RMBS tranches.</a:t>
            </a:r>
          </a:p>
          <a:p>
            <a:endParaRPr lang="en-US" sz="2000" dirty="0"/>
          </a:p>
          <a:p>
            <a:r>
              <a:rPr lang="en-US" sz="2000" dirty="0" smtClean="0"/>
              <a:t>ABX index opened a relatively liquid, publicly observable market that priced subprime risk.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97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interbank market</a:t>
            </a:r>
            <a:br>
              <a:rPr lang="en-US" sz="2400" dirty="0" smtClean="0"/>
            </a:br>
            <a:r>
              <a:rPr lang="en-US" sz="2400" dirty="0" smtClean="0"/>
              <a:t>-LIB-OIS SPREAD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LIBOR: the interest rate at which banks are willing to lend cash to other financial institutions</a:t>
            </a:r>
          </a:p>
          <a:p>
            <a:r>
              <a:rPr lang="en-US" sz="2000" dirty="0" smtClean="0"/>
              <a:t>OIS: a fixed-to-floating interest rate swap</a:t>
            </a:r>
          </a:p>
          <a:p>
            <a:endParaRPr lang="en-US" sz="2000" dirty="0"/>
          </a:p>
          <a:p>
            <a:r>
              <a:rPr lang="en-US" sz="2000" dirty="0" smtClean="0"/>
              <a:t>LIB-OIS: a pure measure of counterparty risk in the banking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37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65" y="487748"/>
            <a:ext cx="7682882" cy="55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Institutional background</a:t>
            </a:r>
          </a:p>
          <a:p>
            <a:r>
              <a:rPr lang="en-US" sz="2400" dirty="0" smtClean="0"/>
              <a:t>State variables</a:t>
            </a:r>
          </a:p>
          <a:p>
            <a:r>
              <a:rPr lang="en-US" sz="2400" b="1" u="sng" dirty="0" smtClean="0"/>
              <a:t>Data</a:t>
            </a:r>
          </a:p>
          <a:p>
            <a:r>
              <a:rPr lang="en-US" sz="2400" dirty="0" smtClean="0"/>
              <a:t>Empirical tests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9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8" y="141416"/>
            <a:ext cx="4391454" cy="65677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892206" y="1421727"/>
            <a:ext cx="383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35" y="385621"/>
            <a:ext cx="4483267" cy="2318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35" y="2704070"/>
            <a:ext cx="4486783" cy="293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35" y="2997598"/>
            <a:ext cx="4486783" cy="33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" y="15969"/>
            <a:ext cx="4128873" cy="3425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99" y="290125"/>
            <a:ext cx="4484179" cy="2854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441501"/>
            <a:ext cx="10111610" cy="34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Institutional background</a:t>
            </a:r>
          </a:p>
          <a:p>
            <a:r>
              <a:rPr lang="en-US" sz="2400" dirty="0" smtClean="0"/>
              <a:t>State variables</a:t>
            </a:r>
          </a:p>
          <a:p>
            <a:r>
              <a:rPr lang="en-US" sz="2400" dirty="0" smtClean="0"/>
              <a:t>Data</a:t>
            </a:r>
          </a:p>
          <a:p>
            <a:r>
              <a:rPr lang="en-US" sz="2400" b="1" u="sng" dirty="0" smtClean="0"/>
              <a:t>Empirical tests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86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panic of 2007-2008?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Run on sale and the </a:t>
            </a:r>
            <a:r>
              <a:rPr lang="en-US" sz="2400" smtClean="0"/>
              <a:t>repo market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Mechanism for this new kind of bank run?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0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5930900" y="817372"/>
                <a:ext cx="6261100" cy="5248656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𝑨𝑩</m:t>
                      </m:r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𝒕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𝑳𝑰𝑩</m:t>
                      </m:r>
                      <m:r>
                        <a:rPr lang="en-US" b="1" i="1" smtClean="0">
                          <a:latin typeface="Cambria Math" charset="0"/>
                        </a:rPr>
                        <m:t>−</m:t>
                      </m:r>
                      <m:r>
                        <a:rPr lang="en-US" b="1" i="1" smtClean="0">
                          <a:latin typeface="Cambria Math" charset="0"/>
                        </a:rPr>
                        <m:t>𝑶𝑰</m:t>
                      </m:r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𝒕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𝒕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                            unit root</a:t>
                </a: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>
                  <a:spcBef>
                    <a:spcPts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b="1" i="1">
                          <a:latin typeface="Cambria Math" charset="0"/>
                        </a:rPr>
                        <m:t>𝑨𝑩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𝒕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b="1" i="1">
                          <a:latin typeface="Cambria Math" charset="0"/>
                        </a:rPr>
                        <m:t>𝑳𝑰𝑩</m:t>
                      </m:r>
                      <m:r>
                        <a:rPr lang="en-US" b="1" i="1">
                          <a:latin typeface="Cambria Math" charset="0"/>
                        </a:rPr>
                        <m:t>−</m:t>
                      </m:r>
                      <m:r>
                        <a:rPr lang="en-US" b="1" i="1">
                          <a:latin typeface="Cambria Math" charset="0"/>
                        </a:rPr>
                        <m:t>𝑶𝑰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𝒕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𝒕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lvl="0" indent="0">
                  <a:spcBef>
                    <a:spcPts val="0"/>
                  </a:spcBef>
                  <a:buClrTx/>
                  <a:buNone/>
                </a:pPr>
                <a:endParaRPr lang="en-US" dirty="0" smtClean="0"/>
              </a:p>
              <a:p>
                <a:pPr marL="0" lvl="0" indent="0">
                  <a:spcBef>
                    <a:spcPts val="0"/>
                  </a:spcBef>
                  <a:buClrTx/>
                  <a:buNone/>
                </a:pPr>
                <a:endParaRPr lang="en-US" dirty="0"/>
              </a:p>
              <a:p>
                <a:pPr marL="0" lvl="0" indent="0">
                  <a:spcBef>
                    <a:spcPts val="0"/>
                  </a:spcBef>
                  <a:buClrTx/>
                  <a:buNone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Control variables: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/>
                  <a:t>The ten-year constant maturity treasury rate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/>
                  <a:t>The square of 10YTreasury 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/>
                  <a:t>The weekly return of the S&amp;P500 index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/>
                  <a:t>The VIX index 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/>
                  <a:t>The slope of the yield curve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/>
                  <a:t>The OIS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0900" y="817372"/>
                <a:ext cx="6261100" cy="5248656"/>
              </a:xfrm>
              <a:blipFill rotWithShape="0"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78968" y="425718"/>
            <a:ext cx="5437632" cy="163168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We want to test whether the spreads on US non-subprime-related asset classes(AAA) move with our state variables for the subprime market(ABX) and for interbank counterparty risk(LIB-OIS)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500" y="2451100"/>
                <a:ext cx="4965700" cy="342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 is weekly time;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the spread on asset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at time t;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𝑨𝑩</m:t>
                    </m:r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/>
                  <a:t> is a vector of the last four observations of the ABX spread including the current period;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𝑳𝑰𝑩</m:t>
                    </m:r>
                    <m:r>
                      <a:rPr lang="en-US" b="1" i="1">
                        <a:latin typeface="Cambria Math" charset="0"/>
                      </a:rPr>
                      <m:t>−</m:t>
                    </m:r>
                    <m:r>
                      <a:rPr lang="en-US" b="1" i="1">
                        <a:latin typeface="Cambria Math" charset="0"/>
                      </a:rPr>
                      <m:t>𝑶𝑰</m:t>
                    </m:r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vector of the last </a:t>
                </a:r>
                <a:r>
                  <a:rPr lang="en-US" dirty="0" smtClean="0"/>
                  <a:t>four observations </a:t>
                </a:r>
                <a:r>
                  <a:rPr lang="en-US" dirty="0"/>
                  <a:t>of the </a:t>
                </a:r>
                <a:r>
                  <a:rPr lang="en-US" dirty="0" smtClean="0"/>
                  <a:t>LIB-OIS </a:t>
                </a:r>
                <a:r>
                  <a:rPr lang="en-US" dirty="0"/>
                  <a:t>spread including the current </a:t>
                </a:r>
                <a:r>
                  <a:rPr lang="en-US" dirty="0" smtClean="0"/>
                  <a:t>period;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/>
                  <a:t> is a vector of control variables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51100"/>
                <a:ext cx="4965700" cy="3428503"/>
              </a:xfrm>
              <a:prstGeom prst="rect">
                <a:avLst/>
              </a:prstGeom>
              <a:blipFill rotWithShape="0">
                <a:blip r:embed="rId3"/>
                <a:stretch>
                  <a:fillRect l="-1106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8763000" y="1625600"/>
            <a:ext cx="571500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69" y="0"/>
            <a:ext cx="983973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997200" y="5981700"/>
            <a:ext cx="4610100" cy="43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0482"/>
            <a:ext cx="12192000" cy="58157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475076" y="2086376"/>
            <a:ext cx="30909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78829" y="804672"/>
                <a:ext cx="6113172" cy="52486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1" i="1">
                        <a:latin typeface="Cambria Math" charset="0"/>
                      </a:rPr>
                      <m:t>𝑨𝑩</m:t>
                    </m:r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1" i="1">
                        <a:latin typeface="Cambria Math" charset="0"/>
                      </a:rPr>
                      <m:t>𝑳𝑰𝑩</m:t>
                    </m:r>
                    <m:r>
                      <a:rPr lang="en-US" b="1" i="1">
                        <a:latin typeface="Cambria Math" charset="0"/>
                      </a:rPr>
                      <m:t>−</m:t>
                    </m:r>
                    <m:r>
                      <a:rPr lang="en-US" b="1" i="1">
                        <a:latin typeface="Cambria Math" charset="0"/>
                      </a:rPr>
                      <m:t>𝑶𝑰</m:t>
                    </m:r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 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𝑽𝑶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the average spread of repo rates to the OIS for some class j of collateral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𝑽𝑶</m:t>
                    </m:r>
                    <m:sSub>
                      <m:sSubPr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/>
                  <a:t> is a vector of the last four expected volatilities for that class of collateral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8829" y="804672"/>
                <a:ext cx="6113172" cy="5248656"/>
              </a:xfrm>
              <a:blipFill rotWithShape="0">
                <a:blip r:embed="rId2"/>
                <a:stretch>
                  <a:fillRect l="-698" t="-1161" r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48" y="1721118"/>
            <a:ext cx="3794760" cy="219403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Repo Spreads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45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67162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356834" y="5937161"/>
            <a:ext cx="7431110" cy="3606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Institutional background</a:t>
            </a:r>
          </a:p>
          <a:p>
            <a:r>
              <a:rPr lang="en-US" sz="2400" dirty="0" smtClean="0"/>
              <a:t>State variables</a:t>
            </a:r>
          </a:p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Empirical tests</a:t>
            </a:r>
          </a:p>
          <a:p>
            <a:r>
              <a:rPr lang="en-US" sz="2400" b="1" u="sng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6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81912" y="1455313"/>
            <a:ext cx="4271771" cy="46453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did problems in the subprime mortgages cause a systemic event?</a:t>
            </a:r>
          </a:p>
          <a:p>
            <a:endParaRPr lang="en-US" sz="2000" dirty="0"/>
          </a:p>
          <a:p>
            <a:r>
              <a:rPr lang="en-US" sz="2000" dirty="0" smtClean="0"/>
              <a:t>Is the weakening of subprime the shock that caused systemic problems?</a:t>
            </a:r>
          </a:p>
          <a:p>
            <a:endParaRPr lang="en-US" sz="2000" dirty="0"/>
          </a:p>
          <a:p>
            <a:r>
              <a:rPr lang="en-US" sz="2000" dirty="0" smtClean="0"/>
              <a:t>What is the shock for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systemic event?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38315" y="1455313"/>
            <a:ext cx="4270247" cy="46453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Run in the repo market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No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LIB-OIS 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5853683" y="2794715"/>
            <a:ext cx="484632" cy="47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31135" y="176442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smtClean="0"/>
              <a:t>COnclusion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Good: </a:t>
            </a:r>
          </a:p>
          <a:p>
            <a:pPr lvl="1"/>
            <a:r>
              <a:rPr lang="en-US" sz="2000" dirty="0" smtClean="0"/>
              <a:t>Use a novel data set that includes credit spreads for hundreds of securitized bonds</a:t>
            </a:r>
            <a:endParaRPr lang="en-US" sz="2000" dirty="0" smtClean="0"/>
          </a:p>
          <a:p>
            <a:r>
              <a:rPr lang="en-US" sz="2200" dirty="0" smtClean="0"/>
              <a:t>Shortcomings</a:t>
            </a:r>
            <a:r>
              <a:rPr lang="en-US" sz="2200" dirty="0"/>
              <a:t>:</a:t>
            </a:r>
          </a:p>
          <a:p>
            <a:pPr lvl="1"/>
            <a:r>
              <a:rPr lang="en-US" sz="2000" dirty="0"/>
              <a:t>Only structured securities(ABS, CDO…). </a:t>
            </a:r>
          </a:p>
          <a:p>
            <a:pPr lvl="1"/>
            <a:r>
              <a:rPr lang="en-US" sz="2000" dirty="0"/>
              <a:t>May overestimated the impact of haircut.</a:t>
            </a:r>
          </a:p>
          <a:p>
            <a:pPr lvl="1"/>
            <a:r>
              <a:rPr lang="en-US" sz="2000" dirty="0"/>
              <a:t>European market is different from US </a:t>
            </a:r>
            <a:r>
              <a:rPr lang="en-US" sz="2000" dirty="0" smtClean="0"/>
              <a:t>market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49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Introduction</a:t>
            </a:r>
          </a:p>
          <a:p>
            <a:r>
              <a:rPr lang="en-US" sz="2400" dirty="0" smtClean="0"/>
              <a:t>Institutional background</a:t>
            </a:r>
          </a:p>
          <a:p>
            <a:r>
              <a:rPr lang="en-US" sz="2400" dirty="0" smtClean="0"/>
              <a:t>State variables</a:t>
            </a:r>
          </a:p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Empirical tests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0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583436" y="1979799"/>
            <a:ext cx="4270248" cy="704087"/>
          </a:xfrm>
        </p:spPr>
        <p:txBody>
          <a:bodyPr/>
          <a:lstStyle/>
          <a:p>
            <a:r>
              <a:rPr lang="en-US" dirty="0" smtClean="0"/>
              <a:t>Traditional banking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583436" y="2883756"/>
            <a:ext cx="4270248" cy="25967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Making and holding loans, with insured demand deposits as the main source of funds</a:t>
            </a:r>
          </a:p>
          <a:p>
            <a:endParaRPr lang="en-US" sz="2000" dirty="0"/>
          </a:p>
          <a:p>
            <a:r>
              <a:rPr lang="en-US" sz="2000" dirty="0" smtClean="0"/>
              <a:t>Run is driven by the withdrawal of deposits</a:t>
            </a: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338316" y="2883756"/>
            <a:ext cx="4253484" cy="25967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Packaging and reselling loans, with repo agreements as the main source of funds</a:t>
            </a:r>
          </a:p>
          <a:p>
            <a:endParaRPr lang="en-US" sz="2000" dirty="0"/>
          </a:p>
          <a:p>
            <a:r>
              <a:rPr lang="en-US" sz="2000" dirty="0" smtClean="0"/>
              <a:t>Run is driven by the withdrawal of repurchase agreements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338316" y="1979801"/>
            <a:ext cx="4270248" cy="704087"/>
          </a:xfrm>
        </p:spPr>
        <p:txBody>
          <a:bodyPr/>
          <a:lstStyle/>
          <a:p>
            <a:r>
              <a:rPr lang="en-US" dirty="0" smtClean="0"/>
              <a:t>Securitized banking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1136" y="482776"/>
            <a:ext cx="7729728" cy="1188720"/>
          </a:xfr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67" y="0"/>
            <a:ext cx="26028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67" y="-24714"/>
            <a:ext cx="5973432" cy="68580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 rot="19345338">
            <a:off x="6746790" y="1507525"/>
            <a:ext cx="543697" cy="9391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4811" y="3212757"/>
            <a:ext cx="27308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investor buy some asset from bank for $X;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The bank agrees to repurchase the same asset later for $Y;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The market price of the asset is $Z;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Repo rate = (Y-X)/X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Haircut = (Z-X)/Z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1263106"/>
            <a:ext cx="4270248" cy="704087"/>
          </a:xfrm>
        </p:spPr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banking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2092923"/>
            <a:ext cx="4270248" cy="25967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Reserves: Minimum levels set by regulators; Shortfalls can be borrowed from central bank</a:t>
            </a:r>
          </a:p>
          <a:p>
            <a:r>
              <a:rPr lang="en-US" sz="2000" dirty="0" smtClean="0"/>
              <a:t>Interest rates on Deposits: Can be raised to attract deposits when reserves are low</a:t>
            </a:r>
          </a:p>
          <a:p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338316" y="2092923"/>
            <a:ext cx="4253484" cy="25967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Haircut: Minimum levels set by counterparties; No borrowing from central bank</a:t>
            </a:r>
          </a:p>
          <a:p>
            <a:r>
              <a:rPr lang="en-US" sz="2000" dirty="0" smtClean="0"/>
              <a:t>Repo rates: Can be raised to attract counterparties when funds are low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38316" y="1263106"/>
            <a:ext cx="4270248" cy="704087"/>
          </a:xfrm>
        </p:spPr>
        <p:txBody>
          <a:bodyPr/>
          <a:lstStyle/>
          <a:p>
            <a:r>
              <a:rPr lang="en-US" dirty="0"/>
              <a:t>Securitized </a:t>
            </a:r>
            <a:r>
              <a:rPr lang="en-US" dirty="0" smtClean="0"/>
              <a:t>banking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ON REPO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58" y="1067423"/>
            <a:ext cx="5528957" cy="401120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REPO MARKET SIZE: $ 10 TRILLION</a:t>
            </a:r>
          </a:p>
          <a:p>
            <a:endParaRPr lang="en-US" dirty="0"/>
          </a:p>
          <a:p>
            <a:r>
              <a:rPr lang="en-US" dirty="0" smtClean="0"/>
              <a:t>ZERO HAIRCUT: 100% FINANCING</a:t>
            </a:r>
          </a:p>
          <a:p>
            <a:r>
              <a:rPr lang="en-US" dirty="0" smtClean="0"/>
              <a:t>20% HAIRCUT: SHORTAGE OF $2 TRILLION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b="1" u="sng" dirty="0" smtClean="0"/>
              <a:t>Institutional background</a:t>
            </a:r>
          </a:p>
          <a:p>
            <a:r>
              <a:rPr lang="en-US" sz="2400" dirty="0" smtClean="0"/>
              <a:t>State variables</a:t>
            </a:r>
          </a:p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Empirical tests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5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THE SUBPRIME MORTGAGE MARKET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Provide housing finance to people with some combination of spotty credit histories, a lack of income documentation, or no money for a down payment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3174</TotalTime>
  <Words>563</Words>
  <Application>Microsoft Macintosh PowerPoint</Application>
  <PresentationFormat>Widescreen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Cambria Math</vt:lpstr>
      <vt:lpstr>Gill Sans MT</vt:lpstr>
      <vt:lpstr>Arial</vt:lpstr>
      <vt:lpstr>Parcel</vt:lpstr>
      <vt:lpstr>Securitized banking and run on repo -Gary Gorton, andrew metrick</vt:lpstr>
      <vt:lpstr>The panic of 2007-2008? </vt:lpstr>
      <vt:lpstr>CONTENTS</vt:lpstr>
      <vt:lpstr>Introduction</vt:lpstr>
      <vt:lpstr>PowerPoint Presentation</vt:lpstr>
      <vt:lpstr>PowerPoint Presentation</vt:lpstr>
      <vt:lpstr>RUN ON REPO</vt:lpstr>
      <vt:lpstr>CONTENTS</vt:lpstr>
      <vt:lpstr>THE SUBPRIME MORTGAGE MARKET</vt:lpstr>
      <vt:lpstr>Securitization</vt:lpstr>
      <vt:lpstr>The repo market</vt:lpstr>
      <vt:lpstr>CONTENTS</vt:lpstr>
      <vt:lpstr>Subprime fundamentals -abx indices</vt:lpstr>
      <vt:lpstr>The interbank market -LIB-OIS SPREAD</vt:lpstr>
      <vt:lpstr>PowerPoint Presentation</vt:lpstr>
      <vt:lpstr>CONTENTS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COnclusion</vt:lpstr>
      <vt:lpstr>opinions</vt:lpstr>
      <vt:lpstr>Thank you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Securitized banking and run on repo -Gary Gorton, andrew metrick</dc:title>
  <dc:creator>Microsoft Office User</dc:creator>
  <cp:lastModifiedBy>Microsoft Office User</cp:lastModifiedBy>
  <cp:revision>88</cp:revision>
  <dcterms:created xsi:type="dcterms:W3CDTF">2016-10-10T17:59:42Z</dcterms:created>
  <dcterms:modified xsi:type="dcterms:W3CDTF">2016-10-13T00:27:19Z</dcterms:modified>
</cp:coreProperties>
</file>